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7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7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6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4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0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7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0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4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E334D-FCE0-4D33-829D-FEDABEA9359F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61DC-8B18-4BFC-9767-D4931310E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7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کلینیک جراحی عمومی - بیمارستان ابن سین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900" y="4110492"/>
            <a:ext cx="2670199" cy="24787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902" y="330083"/>
            <a:ext cx="6454751" cy="1492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64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99642"/>
              </p:ext>
            </p:extLst>
          </p:nvPr>
        </p:nvGraphicFramePr>
        <p:xfrm>
          <a:off x="290018" y="885663"/>
          <a:ext cx="11391329" cy="4761865"/>
        </p:xfrm>
        <a:graphic>
          <a:graphicData uri="http://schemas.openxmlformats.org/drawingml/2006/table">
            <a:tbl>
              <a:tblPr rtl="1" firstRow="1" firstCol="1" bandRow="1">
                <a:tableStyleId>{0505E3EF-67EA-436B-97B2-0124C06EBD24}</a:tableStyleId>
              </a:tblPr>
              <a:tblGrid>
                <a:gridCol w="476535">
                  <a:extLst>
                    <a:ext uri="{9D8B030D-6E8A-4147-A177-3AD203B41FA5}">
                      <a16:colId xmlns:a16="http://schemas.microsoft.com/office/drawing/2014/main" val="2699126784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2885422155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3997959464"/>
                    </a:ext>
                  </a:extLst>
                </a:gridCol>
                <a:gridCol w="1392072">
                  <a:extLst>
                    <a:ext uri="{9D8B030D-6E8A-4147-A177-3AD203B41FA5}">
                      <a16:colId xmlns:a16="http://schemas.microsoft.com/office/drawing/2014/main" val="3099102530"/>
                    </a:ext>
                  </a:extLst>
                </a:gridCol>
                <a:gridCol w="1364776">
                  <a:extLst>
                    <a:ext uri="{9D8B030D-6E8A-4147-A177-3AD203B41FA5}">
                      <a16:colId xmlns:a16="http://schemas.microsoft.com/office/drawing/2014/main" val="2854892104"/>
                    </a:ext>
                  </a:extLst>
                </a:gridCol>
                <a:gridCol w="1276949">
                  <a:extLst>
                    <a:ext uri="{9D8B030D-6E8A-4147-A177-3AD203B41FA5}">
                      <a16:colId xmlns:a16="http://schemas.microsoft.com/office/drawing/2014/main" val="3849004009"/>
                    </a:ext>
                  </a:extLst>
                </a:gridCol>
                <a:gridCol w="890802">
                  <a:extLst>
                    <a:ext uri="{9D8B030D-6E8A-4147-A177-3AD203B41FA5}">
                      <a16:colId xmlns:a16="http://schemas.microsoft.com/office/drawing/2014/main" val="315348284"/>
                    </a:ext>
                  </a:extLst>
                </a:gridCol>
                <a:gridCol w="1000159">
                  <a:extLst>
                    <a:ext uri="{9D8B030D-6E8A-4147-A177-3AD203B41FA5}">
                      <a16:colId xmlns:a16="http://schemas.microsoft.com/office/drawing/2014/main" val="82770324"/>
                    </a:ext>
                  </a:extLst>
                </a:gridCol>
                <a:gridCol w="1114072">
                  <a:extLst>
                    <a:ext uri="{9D8B030D-6E8A-4147-A177-3AD203B41FA5}">
                      <a16:colId xmlns:a16="http://schemas.microsoft.com/office/drawing/2014/main" val="11102823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 dirty="0">
                          <a:effectLst/>
                          <a:cs typeface="B Nazanin" panose="00000400000000000000" pitchFamily="2" charset="-78"/>
                        </a:rPr>
                        <a:t>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Nazanin" panose="00000400000000000000" pitchFamily="2" charset="-78"/>
                        </a:rPr>
                        <a:t>هدف کلان:</a:t>
                      </a: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توسعه زیرساختهای آموزشی- پژوهشی و رفاهی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35984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>
                          <a:effectLst/>
                          <a:cs typeface="B Nazanin" panose="00000400000000000000" pitchFamily="2" charset="-78"/>
                        </a:rPr>
                        <a:t>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cs typeface="B Nazanin" panose="00000400000000000000" pitchFamily="2" charset="-78"/>
                        </a:rPr>
                        <a:t>هدف اختصاصی : </a:t>
                      </a: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توسعه مدیریت منابع فیزیکی و تسهیلاتی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02811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969098"/>
                  </a:ext>
                </a:extLst>
              </a:tr>
              <a:tr h="5543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ar-SA" sz="1500" dirty="0"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عنوان فعالیت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مسئول </a:t>
                      </a:r>
                      <a:r>
                        <a:rPr lang="ar-SA" sz="1500" dirty="0" smtClean="0">
                          <a:effectLst/>
                          <a:cs typeface="B Nazanin" panose="00000400000000000000" pitchFamily="2" charset="-78"/>
                        </a:rPr>
                        <a:t>اجرا</a:t>
                      </a: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مسئول </a:t>
                      </a:r>
                      <a:r>
                        <a:rPr lang="ar-SA" sz="1500" dirty="0" smtClean="0">
                          <a:effectLst/>
                          <a:cs typeface="B Nazanin" panose="00000400000000000000" pitchFamily="2" charset="-78"/>
                        </a:rPr>
                        <a:t>پیگیری</a:t>
                      </a:r>
                      <a:endParaRPr lang="en-US" sz="1500" dirty="0"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تاریخ شروع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تاریخ پایان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شاخص </a:t>
                      </a:r>
                      <a:br>
                        <a:rPr lang="fa-IR" sz="1500">
                          <a:effectLst/>
                          <a:cs typeface="B Nazanin" panose="00000400000000000000" pitchFamily="2" charset="-78"/>
                        </a:rPr>
                      </a:b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دست یابی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هزینه لازم</a:t>
                      </a:r>
                      <a:endParaRPr lang="en-US" sz="150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>
                          <a:effectLst/>
                          <a:cs typeface="B Nazanin" panose="00000400000000000000" pitchFamily="2" charset="-78"/>
                        </a:rPr>
                        <a:t>تخمین هزینه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dirty="0">
                          <a:effectLst/>
                          <a:cs typeface="B Nazanin" panose="00000400000000000000" pitchFamily="2" charset="-78"/>
                        </a:rPr>
                        <a:t>گزارش پیشرفت برنامه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27435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ارتقا کیفیت خدمات اتاق عمل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پوررشیدی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دکترشفیعی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dirty="0" smtClean="0">
                          <a:effectLst/>
                          <a:cs typeface="B Nazanin" panose="00000400000000000000" pitchFamily="2" charset="-78"/>
                        </a:rPr>
                        <a:t>انجام شده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14927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بهبود و بهره وری اتاق عمل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پوررشیدی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شفیعی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91074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افزایش تعداد تخت های بستری بخش جراحی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لشکری زاده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دکترشفیعی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19144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برگزاری جلسات منظم در اتاق عمل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پوررشیدی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دکترشفیعی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5503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24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راه اندازی اعمال جراحی لاپاراسکوپی کولورکتال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رضازاده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دکترشفیعی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653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15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670409"/>
              </p:ext>
            </p:extLst>
          </p:nvPr>
        </p:nvGraphicFramePr>
        <p:xfrm>
          <a:off x="838201" y="1392071"/>
          <a:ext cx="10515599" cy="3594100"/>
        </p:xfrm>
        <a:graphic>
          <a:graphicData uri="http://schemas.openxmlformats.org/drawingml/2006/table">
            <a:tbl>
              <a:tblPr rtl="1" firstRow="1" firstCol="1" bandRow="1">
                <a:tableStyleId>{0505E3EF-67EA-436B-97B2-0124C06EBD24}</a:tableStyleId>
              </a:tblPr>
              <a:tblGrid>
                <a:gridCol w="421943">
                  <a:extLst>
                    <a:ext uri="{9D8B030D-6E8A-4147-A177-3AD203B41FA5}">
                      <a16:colId xmlns:a16="http://schemas.microsoft.com/office/drawing/2014/main" val="107301146"/>
                    </a:ext>
                  </a:extLst>
                </a:gridCol>
                <a:gridCol w="2388358">
                  <a:extLst>
                    <a:ext uri="{9D8B030D-6E8A-4147-A177-3AD203B41FA5}">
                      <a16:colId xmlns:a16="http://schemas.microsoft.com/office/drawing/2014/main" val="850113843"/>
                    </a:ext>
                  </a:extLst>
                </a:gridCol>
                <a:gridCol w="1187356">
                  <a:extLst>
                    <a:ext uri="{9D8B030D-6E8A-4147-A177-3AD203B41FA5}">
                      <a16:colId xmlns:a16="http://schemas.microsoft.com/office/drawing/2014/main" val="3955605603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992672074"/>
                    </a:ext>
                  </a:extLst>
                </a:gridCol>
                <a:gridCol w="1269242">
                  <a:extLst>
                    <a:ext uri="{9D8B030D-6E8A-4147-A177-3AD203B41FA5}">
                      <a16:colId xmlns:a16="http://schemas.microsoft.com/office/drawing/2014/main" val="804221016"/>
                    </a:ext>
                  </a:extLst>
                </a:gridCol>
                <a:gridCol w="1323833">
                  <a:extLst>
                    <a:ext uri="{9D8B030D-6E8A-4147-A177-3AD203B41FA5}">
                      <a16:colId xmlns:a16="http://schemas.microsoft.com/office/drawing/2014/main" val="1907613493"/>
                    </a:ext>
                  </a:extLst>
                </a:gridCol>
                <a:gridCol w="888780">
                  <a:extLst>
                    <a:ext uri="{9D8B030D-6E8A-4147-A177-3AD203B41FA5}">
                      <a16:colId xmlns:a16="http://schemas.microsoft.com/office/drawing/2014/main" val="1847335132"/>
                    </a:ext>
                  </a:extLst>
                </a:gridCol>
                <a:gridCol w="902238">
                  <a:extLst>
                    <a:ext uri="{9D8B030D-6E8A-4147-A177-3AD203B41FA5}">
                      <a16:colId xmlns:a16="http://schemas.microsoft.com/office/drawing/2014/main" val="769660267"/>
                    </a:ext>
                  </a:extLst>
                </a:gridCol>
                <a:gridCol w="1001085">
                  <a:extLst>
                    <a:ext uri="{9D8B030D-6E8A-4147-A177-3AD203B41FA5}">
                      <a16:colId xmlns:a16="http://schemas.microsoft.com/office/drawing/2014/main" val="3407089414"/>
                    </a:ext>
                  </a:extLst>
                </a:gridCol>
              </a:tblGrid>
              <a:tr h="26699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هدف کلان: </a:t>
                      </a:r>
                      <a:r>
                        <a:rPr lang="fa-I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توسعه زیرساختهای آموزشی- پژوهشی و رفاهی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029938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هدف اختصاصی : </a:t>
                      </a: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توسعه </a:t>
                      </a:r>
                      <a:r>
                        <a:rPr lang="fa-IR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مدیریت </a:t>
                      </a:r>
                      <a:r>
                        <a:rPr lang="fa-IR" sz="20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منابع انسانی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571612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217122"/>
                  </a:ext>
                </a:extLst>
              </a:tr>
              <a:tr h="55435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عنوان فعالیت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مسئول اجرا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مسئول </a:t>
                      </a:r>
                      <a:r>
                        <a:rPr lang="ar-SA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پیگیری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 شروع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 پایان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شاخص </a:t>
                      </a:r>
                      <a:b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</a:b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 یابی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هزینه لازم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تخمین هزینه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گزارش پیشرفت برنامه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85527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ارتقا کیفیت خدمات رفاهی اعضا هیات علمی</a:t>
                      </a:r>
                      <a:endParaRPr lang="en-US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شفبعی</a:t>
                      </a:r>
                      <a:endParaRPr lang="en-US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شفیعی</a:t>
                      </a:r>
                      <a:endParaRPr lang="en-US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95515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70932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651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041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24982"/>
              </p:ext>
            </p:extLst>
          </p:nvPr>
        </p:nvGraphicFramePr>
        <p:xfrm>
          <a:off x="204719" y="1137088"/>
          <a:ext cx="11546004" cy="4120112"/>
        </p:xfrm>
        <a:graphic>
          <a:graphicData uri="http://schemas.openxmlformats.org/drawingml/2006/table">
            <a:tbl>
              <a:tblPr rtl="1" firstRow="1" firstCol="1" bandRow="1">
                <a:tableStyleId>{0505E3EF-67EA-436B-97B2-0124C06EBD24}</a:tableStyleId>
              </a:tblPr>
              <a:tblGrid>
                <a:gridCol w="418715">
                  <a:extLst>
                    <a:ext uri="{9D8B030D-6E8A-4147-A177-3AD203B41FA5}">
                      <a16:colId xmlns:a16="http://schemas.microsoft.com/office/drawing/2014/main" val="992438390"/>
                    </a:ext>
                  </a:extLst>
                </a:gridCol>
                <a:gridCol w="2927510">
                  <a:extLst>
                    <a:ext uri="{9D8B030D-6E8A-4147-A177-3AD203B41FA5}">
                      <a16:colId xmlns:a16="http://schemas.microsoft.com/office/drawing/2014/main" val="3000242898"/>
                    </a:ext>
                  </a:extLst>
                </a:gridCol>
                <a:gridCol w="1481944">
                  <a:extLst>
                    <a:ext uri="{9D8B030D-6E8A-4147-A177-3AD203B41FA5}">
                      <a16:colId xmlns:a16="http://schemas.microsoft.com/office/drawing/2014/main" val="2041449986"/>
                    </a:ext>
                  </a:extLst>
                </a:gridCol>
                <a:gridCol w="1145209">
                  <a:extLst>
                    <a:ext uri="{9D8B030D-6E8A-4147-A177-3AD203B41FA5}">
                      <a16:colId xmlns:a16="http://schemas.microsoft.com/office/drawing/2014/main" val="1791921883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val="99898743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96425197"/>
                    </a:ext>
                  </a:extLst>
                </a:gridCol>
                <a:gridCol w="978925">
                  <a:extLst>
                    <a:ext uri="{9D8B030D-6E8A-4147-A177-3AD203B41FA5}">
                      <a16:colId xmlns:a16="http://schemas.microsoft.com/office/drawing/2014/main" val="1558861434"/>
                    </a:ext>
                  </a:extLst>
                </a:gridCol>
                <a:gridCol w="1026141">
                  <a:extLst>
                    <a:ext uri="{9D8B030D-6E8A-4147-A177-3AD203B41FA5}">
                      <a16:colId xmlns:a16="http://schemas.microsoft.com/office/drawing/2014/main" val="185311871"/>
                    </a:ext>
                  </a:extLst>
                </a:gridCol>
                <a:gridCol w="1143015">
                  <a:extLst>
                    <a:ext uri="{9D8B030D-6E8A-4147-A177-3AD203B41FA5}">
                      <a16:colId xmlns:a16="http://schemas.microsoft.com/office/drawing/2014/main" val="217471608"/>
                    </a:ext>
                  </a:extLst>
                </a:gridCol>
              </a:tblGrid>
              <a:tr h="387740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هدف کلان: </a:t>
                      </a:r>
                      <a:r>
                        <a:rPr lang="fa-I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ارتقا عملکرد نظام آموزش و پژوهش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22248"/>
                  </a:ext>
                </a:extLst>
              </a:tr>
              <a:tr h="387740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هدف اختصاصی : </a:t>
                      </a:r>
                      <a:r>
                        <a:rPr lang="fa-I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تعالی عرصه </a:t>
                      </a: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آموزش گروه 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13712"/>
                  </a:ext>
                </a:extLst>
              </a:tr>
              <a:tr h="38914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21620"/>
                  </a:ext>
                </a:extLst>
              </a:tr>
              <a:tr h="613219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عنوان فعالیت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مسئول اجرا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مسئول </a:t>
                      </a:r>
                      <a:r>
                        <a:rPr lang="ar-SA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پیگیری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 شروع</a:t>
                      </a:r>
                      <a:endParaRPr lang="fa-IR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 پایان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شاخص </a:t>
                      </a:r>
                      <a:b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</a:b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دست یابی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هزینه لازم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ar-SA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تخمین هزینه</a:t>
                      </a:r>
                      <a:endParaRPr lang="en-US" sz="15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گزارش پیشرفت برنامه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942150"/>
                  </a:ext>
                </a:extLst>
              </a:tr>
              <a:tr h="6979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تدوین تقویم </a:t>
                      </a: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،</a:t>
                      </a:r>
                      <a:r>
                        <a:rPr lang="fa-I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اطلاع رسانی و برگزاری 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جلسات </a:t>
                      </a:r>
                      <a:r>
                        <a:rPr lang="ar-S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مشترک گروه جراحی  با سایرگروههای آموزشی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پوررشیدی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دکترشفیعی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r>
                        <a:rPr lang="fa-IR" sz="1200" dirty="0" smtClean="0">
                          <a:effectLst/>
                        </a:rPr>
                        <a:t>انجام شده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631950"/>
                  </a:ext>
                </a:extLst>
              </a:tr>
              <a:tr h="6979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برگزاری ازمون های جامع و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pmp</a:t>
                      </a: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جهت دستیاران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دکتر امیربیگی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1403/03/01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Nazanin" panose="00000400000000000000" pitchFamily="2" charset="-78"/>
                        </a:rPr>
                        <a:t>1403/12/01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923769"/>
                  </a:ext>
                </a:extLst>
              </a:tr>
              <a:tr h="6979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67405" algn="l"/>
                        </a:tabLst>
                      </a:pPr>
                      <a:r>
                        <a:rPr lang="fa-IR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a-I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7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360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274</Words>
  <Application>Microsoft Office PowerPoint</Application>
  <PresentationFormat>Widescreen</PresentationFormat>
  <Paragraphs>122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افسانه امامی پور</dc:creator>
  <cp:lastModifiedBy>افسانه امامی پور</cp:lastModifiedBy>
  <cp:revision>8</cp:revision>
  <dcterms:created xsi:type="dcterms:W3CDTF">2023-10-08T06:46:33Z</dcterms:created>
  <dcterms:modified xsi:type="dcterms:W3CDTF">2024-06-26T08:45:02Z</dcterms:modified>
</cp:coreProperties>
</file>